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87" r:id="rId7"/>
    <p:sldId id="288" r:id="rId8"/>
    <p:sldId id="290" r:id="rId9"/>
    <p:sldId id="291" r:id="rId10"/>
    <p:sldId id="304" r:id="rId11"/>
    <p:sldId id="293" r:id="rId12"/>
    <p:sldId id="294" r:id="rId13"/>
    <p:sldId id="282" r:id="rId14"/>
    <p:sldId id="283" r:id="rId15"/>
    <p:sldId id="284" r:id="rId16"/>
    <p:sldId id="285" r:id="rId17"/>
    <p:sldId id="286" r:id="rId18"/>
    <p:sldId id="279" r:id="rId19"/>
    <p:sldId id="280" r:id="rId20"/>
    <p:sldId id="289" r:id="rId21"/>
    <p:sldId id="266" r:id="rId22"/>
    <p:sldId id="269" r:id="rId23"/>
    <p:sldId id="263" r:id="rId24"/>
    <p:sldId id="268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5" r:id="rId35"/>
    <p:sldId id="261" r:id="rId36"/>
    <p:sldId id="26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3" autoAdjust="0"/>
    <p:restoredTop sz="78756" autoAdjust="0"/>
  </p:normalViewPr>
  <p:slideViewPr>
    <p:cSldViewPr snapToGrid="0">
      <p:cViewPr varScale="1">
        <p:scale>
          <a:sx n="81" d="100"/>
          <a:sy n="81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Can 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Timing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865750" y="4638475"/>
            <a:ext cx="3866052" cy="131944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components that the contracts resolve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State what </a:t>
            </a:r>
            <a:r>
              <a:rPr lang="en-US" sz="1400" dirty="0" err="1" smtClean="0"/>
              <a:t>realizability</a:t>
            </a:r>
            <a:r>
              <a:rPr lang="en-US" sz="1400" dirty="0" smtClean="0"/>
              <a:t> and entailment shows here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Talk about the timing properties capability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0009" y="4486379"/>
            <a:ext cx="2090382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images of the analysis “green checks”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6247"/>
          <a:stretch/>
        </p:blipFill>
        <p:spPr>
          <a:xfrm>
            <a:off x="6063343" y="4815139"/>
            <a:ext cx="3940628" cy="52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73560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42454" y="3891259"/>
            <a:ext cx="5228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analysis results for the </a:t>
            </a:r>
            <a:r>
              <a:rPr lang="en-US" dirty="0" err="1" smtClean="0"/>
              <a:t>RouteAggregatorService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5750" y="0"/>
            <a:ext cx="254296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We didn’t prove much that didn’t involve state machines. The only other lemmas I see are that the number of messages being processed is nonnegative and that the size of a queue is nonnegative and at least sometimes positive. These are kind of odd things to show in a presentation I think.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69636"/>
          <a:stretch/>
        </p:blipFill>
        <p:spPr>
          <a:xfrm>
            <a:off x="6063343" y="5438278"/>
            <a:ext cx="3940628" cy="6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7535278" y="5116746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Pull some points from the document</a:t>
            </a:r>
            <a:r>
              <a:rPr lang="en-US" sz="1400" dirty="0"/>
              <a:t> </a:t>
            </a:r>
            <a:r>
              <a:rPr lang="en-US" sz="1400" dirty="0" smtClean="0"/>
              <a:t>such as multiple 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036" y="2536748"/>
            <a:ext cx="25429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Almost all the idioms and lemmas are only applicable to state machines as I recall.</a:t>
            </a:r>
            <a:endParaRPr lang="en-US" sz="1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88655" y="4162342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Insert a image of some of the idiom document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16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</a:t>
            </a:r>
            <a:r>
              <a:rPr lang="en-US" dirty="0" smtClean="0"/>
              <a:t>Formalization on </a:t>
            </a:r>
            <a:r>
              <a:rPr lang="en-US" dirty="0" err="1" smtClean="0"/>
              <a:t>UxAS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Recognition of key assumptions</a:t>
            </a:r>
          </a:p>
          <a:p>
            <a:pPr lvl="1"/>
            <a:r>
              <a:rPr lang="en-US" dirty="0" smtClean="0"/>
              <a:t>IDs are unique (not guaranteed by the implementation today)</a:t>
            </a:r>
          </a:p>
          <a:p>
            <a:r>
              <a:rPr lang="en-US" dirty="0" smtClean="0"/>
              <a:t>Illumination of design flaws</a:t>
            </a:r>
          </a:p>
          <a:p>
            <a:pPr lvl="1"/>
            <a:r>
              <a:rPr lang="en-US" dirty="0" smtClean="0"/>
              <a:t>Missing ID checks</a:t>
            </a:r>
          </a:p>
          <a:p>
            <a:pPr lvl="1"/>
            <a:r>
              <a:rPr lang="en-US" dirty="0" smtClean="0"/>
              <a:t>All services need to use the Route Planner for routes to ensure there is no conflict with an airspace constraint</a:t>
            </a:r>
          </a:p>
          <a:p>
            <a:r>
              <a:rPr lang="en-US" dirty="0" smtClean="0"/>
              <a:t>Restructuring to avoid redundant or problematic logic</a:t>
            </a:r>
          </a:p>
          <a:p>
            <a:pPr lvl="1"/>
            <a:r>
              <a:rPr lang="en-US" dirty="0" smtClean="0"/>
              <a:t>Split </a:t>
            </a:r>
            <a:r>
              <a:rPr lang="en-US" dirty="0" err="1" smtClean="0"/>
              <a:t>RouteAggregatorService</a:t>
            </a:r>
            <a:r>
              <a:rPr lang="en-US" dirty="0" smtClean="0"/>
              <a:t> into two services for two functional roles</a:t>
            </a:r>
          </a:p>
          <a:p>
            <a:pPr lvl="1"/>
            <a:r>
              <a:rPr lang="en-US" dirty="0" smtClean="0"/>
              <a:t>Removal of some dead code in the Route </a:t>
            </a:r>
            <a:r>
              <a:rPr lang="en-US" dirty="0" smtClean="0"/>
              <a:t>Planner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[Think about bridge b/w architecture and state machines (how they relate), message passing, etc.]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3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10065" y="1589417"/>
            <a:ext cx="5592022" cy="3102326"/>
          </a:xfrm>
          <a:prstGeom prst="wedgeRectCallout">
            <a:avLst>
              <a:gd name="adj1" fmla="val -16492"/>
              <a:gd name="adj2" fmla="val 630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Argument pattern for individual AADL component state machine correctness: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Structure repeated for each component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Vision: Situated within a larger model correctness argument</a:t>
            </a:r>
          </a:p>
          <a:p>
            <a:endParaRPr lang="en-US" dirty="0" smtClean="0"/>
          </a:p>
          <a:p>
            <a:r>
              <a:rPr lang="en-US" dirty="0" smtClean="0"/>
              <a:t>Argument situates proposed AGREE lemmas: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Purpose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Rationale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Limitations and benefits</a:t>
            </a:r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Behavioral properties of component contracts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components with state machines, we can check that</a:t>
            </a:r>
          </a:p>
          <a:p>
            <a:pPr lvl="1"/>
            <a:r>
              <a:rPr lang="en-US" dirty="0" smtClean="0"/>
              <a:t>All states </a:t>
            </a:r>
            <a:r>
              <a:rPr lang="en-US" dirty="0"/>
              <a:t>and </a:t>
            </a:r>
            <a:r>
              <a:rPr lang="en-US" dirty="0" smtClean="0"/>
              <a:t>transitions are reachable</a:t>
            </a:r>
          </a:p>
          <a:p>
            <a:pPr lvl="1"/>
            <a:r>
              <a:rPr lang="en-US" dirty="0" smtClean="0"/>
              <a:t>Only the states and transitions specified are possible</a:t>
            </a:r>
          </a:p>
          <a:p>
            <a:r>
              <a:rPr lang="en-US" dirty="0" smtClean="0"/>
              <a:t>All input/output events are possible</a:t>
            </a:r>
          </a:p>
          <a:p>
            <a:r>
              <a:rPr lang="en-US" dirty="0" smtClean="0"/>
              <a:t>We can also check that each component is </a:t>
            </a:r>
            <a:r>
              <a:rPr lang="en-US" i="1" dirty="0" smtClean="0"/>
              <a:t>realizable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53436" y="3842737"/>
            <a:ext cx="2542964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I’m inclined to move this info back up to the “What did we prove?” slide. We can discuss. Only a couple bullets here are specific to state machines.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27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[Placeholder for Chris Elliott’s work]</a:t>
            </a:r>
          </a:p>
          <a:p>
            <a:r>
              <a:rPr lang="en-US" dirty="0" smtClean="0"/>
              <a:t>Enabling simulation</a:t>
            </a:r>
          </a:p>
          <a:p>
            <a:r>
              <a:rPr lang="en-US" dirty="0" smtClean="0"/>
              <a:t>Enabling analysis from Simulink</a:t>
            </a:r>
          </a:p>
          <a:p>
            <a:r>
              <a:rPr lang="en-US" dirty="0" smtClean="0"/>
              <a:t>Visualizing counterexamples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 b="14459"/>
          <a:stretch/>
        </p:blipFill>
        <p:spPr>
          <a:xfrm>
            <a:off x="0" y="-1"/>
            <a:ext cx="10617948" cy="66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846" b="13940"/>
          <a:stretch/>
        </p:blipFill>
        <p:spPr>
          <a:xfrm>
            <a:off x="0" y="0"/>
            <a:ext cx="10592790" cy="673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700" b="14113"/>
          <a:stretch/>
        </p:blipFill>
        <p:spPr>
          <a:xfrm>
            <a:off x="-35625" y="0"/>
            <a:ext cx="10652166" cy="67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 b="13940"/>
          <a:stretch/>
        </p:blipFill>
        <p:spPr>
          <a:xfrm>
            <a:off x="-47500" y="-1"/>
            <a:ext cx="10687791" cy="674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 b="14286"/>
          <a:stretch/>
        </p:blipFill>
        <p:spPr>
          <a:xfrm>
            <a:off x="-35625" y="0"/>
            <a:ext cx="10759043" cy="671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41654" y="2196779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we want the</a:t>
            </a:r>
            <a:br>
              <a:rPr lang="en-US" sz="1400" dirty="0" smtClean="0"/>
            </a:br>
            <a:r>
              <a:rPr lang="en-US" sz="1400" dirty="0" smtClean="0"/>
              <a:t>Air Force emblem here too?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 b="14286"/>
          <a:stretch/>
        </p:blipFill>
        <p:spPr>
          <a:xfrm>
            <a:off x="-23750" y="0"/>
            <a:ext cx="10711543" cy="673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 b="14459"/>
          <a:stretch/>
        </p:blipFill>
        <p:spPr>
          <a:xfrm>
            <a:off x="-11874" y="0"/>
            <a:ext cx="10615049" cy="672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 b="13766"/>
          <a:stretch/>
        </p:blipFill>
        <p:spPr>
          <a:xfrm>
            <a:off x="-23750" y="0"/>
            <a:ext cx="10680847" cy="673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 b="14286"/>
          <a:stretch/>
        </p:blipFill>
        <p:spPr>
          <a:xfrm>
            <a:off x="-1" y="0"/>
            <a:ext cx="10616541" cy="668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580" y="1520042"/>
            <a:ext cx="8369035" cy="4494810"/>
          </a:xfrm>
          <a:prstGeom prst="rect">
            <a:avLst/>
          </a:prstGeom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>
                <a:solidFill>
                  <a:srgbClr val="FF0000"/>
                </a:solidFill>
              </a:rPr>
              <a:t>[TBD TEXT]</a:t>
            </a:r>
          </a:p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Model of Heterogeneous System (Distributed Mission-Task-Autopilot Management-</a:t>
            </a:r>
            <a:r>
              <a:rPr lang="en-US" dirty="0" err="1"/>
              <a:t>Dubin</a:t>
            </a:r>
            <a:r>
              <a:rPr lang="en-US" dirty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AADL/AGREE:</a:t>
            </a:r>
          </a:p>
          <a:p>
            <a:pPr lvl="1" fontAlgn="base"/>
            <a:r>
              <a:rPr lang="en-US" dirty="0" smtClean="0"/>
              <a:t>Created </a:t>
            </a:r>
            <a:r>
              <a:rPr lang="en-US" dirty="0"/>
              <a:t>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Stated </a:t>
            </a:r>
            <a:r>
              <a:rPr lang="en-US" dirty="0"/>
              <a:t>and </a:t>
            </a:r>
            <a:r>
              <a:rPr lang="en-US" dirty="0" smtClean="0"/>
              <a:t>analyzed properties of these </a:t>
            </a:r>
            <a:r>
              <a:rPr lang="en-US" dirty="0"/>
              <a:t>component-level </a:t>
            </a:r>
            <a:r>
              <a:rPr lang="en-US" dirty="0" smtClean="0"/>
              <a:t>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Developed </a:t>
            </a:r>
            <a:r>
              <a:rPr lang="en-US" dirty="0"/>
              <a:t>tool to compose component contracts </a:t>
            </a:r>
            <a:r>
              <a:rPr lang="en-US" dirty="0" smtClean="0"/>
              <a:t>in AGREE into </a:t>
            </a:r>
            <a:r>
              <a:rPr lang="en-US" dirty="0"/>
              <a:t>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445726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404" y="1630907"/>
            <a:ext cx="2531709" cy="42259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The “structure” of the Waterways mission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instantiation of </a:t>
            </a:r>
            <a:r>
              <a:rPr lang="en-US" dirty="0" err="1" smtClean="0">
                <a:solidFill>
                  <a:srgbClr val="FF0000"/>
                </a:solidFill>
              </a:rPr>
              <a:t>UxAS</a:t>
            </a:r>
            <a:r>
              <a:rPr lang="en-US" dirty="0" smtClean="0">
                <a:solidFill>
                  <a:srgbClr val="FF0000"/>
                </a:solidFill>
              </a:rPr>
              <a:t>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(capturing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0065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003917" y="4956014"/>
            <a:ext cx="1781033" cy="13420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Make/pull a AADL connection image here showing interaction of a few components</a:t>
            </a:r>
            <a:endParaRPr lang="en-US" sz="140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853782" y="84113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Animate in the AADL connections 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1699</Words>
  <Application>Microsoft Office PowerPoint</Application>
  <PresentationFormat>Widescreen</PresentationFormat>
  <Paragraphs>257</Paragraphs>
  <Slides>36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Impact of Formalization on UxAS</vt:lpstr>
      <vt:lpstr>PowerPoint Presentation</vt:lpstr>
      <vt:lpstr>State Machine Reasoning</vt:lpstr>
      <vt:lpstr>State Machine Correctness Argument</vt:lpstr>
      <vt:lpstr>Argument-Derived Observations</vt:lpstr>
      <vt:lpstr>Behavioral properties of component contracts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117</cp:revision>
  <dcterms:created xsi:type="dcterms:W3CDTF">2017-07-13T14:40:10Z</dcterms:created>
  <dcterms:modified xsi:type="dcterms:W3CDTF">2017-07-28T18:56:50Z</dcterms:modified>
</cp:coreProperties>
</file>

<file path=docProps/thumbnail.jpeg>
</file>